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08" r:id="rId4"/>
    <p:sldId id="311" r:id="rId5"/>
    <p:sldId id="312" r:id="rId6"/>
    <p:sldId id="313" r:id="rId7"/>
    <p:sldId id="304" r:id="rId8"/>
    <p:sldId id="315" r:id="rId9"/>
    <p:sldId id="275" r:id="rId10"/>
    <p:sldId id="316" r:id="rId11"/>
    <p:sldId id="281" r:id="rId12"/>
    <p:sldId id="298" r:id="rId13"/>
    <p:sldId id="291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3" r:id="rId22"/>
    <p:sldId id="269" r:id="rId23"/>
    <p:sldId id="328" r:id="rId24"/>
    <p:sldId id="329" r:id="rId25"/>
    <p:sldId id="330" r:id="rId26"/>
    <p:sldId id="282" r:id="rId27"/>
    <p:sldId id="288" r:id="rId28"/>
    <p:sldId id="332" r:id="rId29"/>
    <p:sldId id="333" r:id="rId30"/>
    <p:sldId id="334" r:id="rId31"/>
    <p:sldId id="341" r:id="rId32"/>
    <p:sldId id="340" r:id="rId33"/>
    <p:sldId id="339" r:id="rId34"/>
    <p:sldId id="285" r:id="rId35"/>
    <p:sldId id="343" r:id="rId36"/>
    <p:sldId id="347" r:id="rId37"/>
    <p:sldId id="353" r:id="rId38"/>
    <p:sldId id="354" r:id="rId39"/>
    <p:sldId id="352" r:id="rId40"/>
    <p:sldId id="350" r:id="rId41"/>
    <p:sldId id="351" r:id="rId42"/>
    <p:sldId id="277" r:id="rId43"/>
    <p:sldId id="336" r:id="rId44"/>
    <p:sldId id="338" r:id="rId45"/>
    <p:sldId id="279" r:id="rId46"/>
    <p:sldId id="335" r:id="rId47"/>
    <p:sldId id="268" r:id="rId48"/>
    <p:sldId id="34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3DFBA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02" y="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86277" y="2478188"/>
            <a:ext cx="78194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latin typeface="+mj-lt"/>
              </a:rPr>
              <a:t>CLOSET FOR </a:t>
            </a:r>
            <a:r>
              <a:rPr lang="en-US" altLang="ko-KR" sz="6600" b="1" spc="-300" dirty="0">
                <a:solidFill>
                  <a:schemeClr val="accent1"/>
                </a:solidFill>
                <a:latin typeface="+mj-lt"/>
              </a:rPr>
              <a:t>DEER</a:t>
            </a:r>
            <a:endParaRPr lang="ko-KR" altLang="en-US" sz="6000" b="1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902C8-97FE-8338-6E6E-0BFDB0BFFEDF}"/>
              </a:ext>
            </a:extLst>
          </p:cNvPr>
          <p:cNvSpPr txBox="1"/>
          <p:nvPr/>
        </p:nvSpPr>
        <p:spPr>
          <a:xfrm>
            <a:off x="3010619" y="3156796"/>
            <a:ext cx="661646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000" b="1" spc="-3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2700" b="1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#  </a:t>
            </a:r>
            <a:r>
              <a:rPr lang="ko-KR" altLang="en-US" sz="2700" b="1" spc="-3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해시태그  기반의   의류   관리  프로그램</a:t>
            </a:r>
            <a:endParaRPr lang="en-US" altLang="ko-KR" sz="2700" b="1" spc="-3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2700" b="1" spc="-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 Android   Application</a:t>
            </a:r>
          </a:p>
          <a:p>
            <a:pPr algn="ctr"/>
            <a:r>
              <a:rPr lang="en-US" altLang="ko-KR" sz="27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# Used  Stack : JAVA, FIREBASE</a:t>
            </a:r>
          </a:p>
          <a:p>
            <a:pPr algn="ctr"/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# 8</a:t>
            </a:r>
            <a:r>
              <a:rPr lang="ko-KR" altLang="en-US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조 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: </a:t>
            </a:r>
            <a:r>
              <a:rPr lang="ko-KR" altLang="en-US" sz="2000" b="1" spc="-3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김슬아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(</a:t>
            </a:r>
            <a:r>
              <a:rPr lang="ko-KR" altLang="en-US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팀장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),</a:t>
            </a:r>
            <a:r>
              <a:rPr lang="ko-KR" altLang="en-US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김성민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000" b="1" spc="-3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조예진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</a:t>
            </a:r>
            <a:r>
              <a:rPr lang="ko-KR" altLang="en-US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000" b="1" spc="-3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정차미</a:t>
            </a:r>
            <a:r>
              <a:rPr lang="en-US" altLang="ko-KR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000" b="1" spc="-3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이근희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4E5AE-2325-CA51-60DD-8D47AA2C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08" y="342900"/>
            <a:ext cx="2777705" cy="21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C8F679F-AFE0-0566-FE4A-A7EBA75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3" y="241540"/>
            <a:ext cx="8951494" cy="661645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5C6F830-2865-8FEE-6F84-2A413F54E475}"/>
              </a:ext>
            </a:extLst>
          </p:cNvPr>
          <p:cNvSpPr/>
          <p:nvPr/>
        </p:nvSpPr>
        <p:spPr>
          <a:xfrm>
            <a:off x="5138467" y="2163128"/>
            <a:ext cx="2567343" cy="15297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1AE2314-F938-5B4C-FD25-874C443BDDCE}"/>
              </a:ext>
            </a:extLst>
          </p:cNvPr>
          <p:cNvSpPr/>
          <p:nvPr/>
        </p:nvSpPr>
        <p:spPr>
          <a:xfrm>
            <a:off x="2752088" y="830750"/>
            <a:ext cx="6418053" cy="100210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2999188-D576-BE64-16A5-14A64AD263D2}"/>
              </a:ext>
            </a:extLst>
          </p:cNvPr>
          <p:cNvSpPr/>
          <p:nvPr/>
        </p:nvSpPr>
        <p:spPr>
          <a:xfrm>
            <a:off x="7602293" y="2664124"/>
            <a:ext cx="1650975" cy="395233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FA8719-26B3-DFFB-7D6D-8381B7F72EB2}"/>
              </a:ext>
            </a:extLst>
          </p:cNvPr>
          <p:cNvSpPr/>
          <p:nvPr/>
        </p:nvSpPr>
        <p:spPr>
          <a:xfrm>
            <a:off x="5596650" y="4498469"/>
            <a:ext cx="1650975" cy="227593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62948E-A3D5-7D67-9FF7-D66899396A4C}"/>
              </a:ext>
            </a:extLst>
          </p:cNvPr>
          <p:cNvSpPr/>
          <p:nvPr/>
        </p:nvSpPr>
        <p:spPr>
          <a:xfrm>
            <a:off x="3104314" y="3779588"/>
            <a:ext cx="1650975" cy="28368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59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786733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1078833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1078833" y="342453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97154-5454-68A6-FF01-5C2BBBCFA482}"/>
              </a:ext>
            </a:extLst>
          </p:cNvPr>
          <p:cNvSpPr/>
          <p:nvPr/>
        </p:nvSpPr>
        <p:spPr>
          <a:xfrm>
            <a:off x="4909712" y="1872010"/>
            <a:ext cx="5309105" cy="896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575DB3-69A8-C477-BE78-5B21ADECE1FF}"/>
              </a:ext>
            </a:extLst>
          </p:cNvPr>
          <p:cNvSpPr/>
          <p:nvPr/>
        </p:nvSpPr>
        <p:spPr>
          <a:xfrm>
            <a:off x="4909712" y="4173643"/>
            <a:ext cx="5309105" cy="903877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2409A-3995-8731-DAD2-E60248629768}"/>
              </a:ext>
            </a:extLst>
          </p:cNvPr>
          <p:cNvSpPr txBox="1"/>
          <p:nvPr/>
        </p:nvSpPr>
        <p:spPr>
          <a:xfrm>
            <a:off x="6352680" y="2120329"/>
            <a:ext cx="242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n-ea"/>
              </a:rPr>
              <a:t>클래스 다이어그램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BFB79-A678-80EF-EBCB-97BAF4FDF720}"/>
              </a:ext>
            </a:extLst>
          </p:cNvPr>
          <p:cNvSpPr txBox="1"/>
          <p:nvPr/>
        </p:nvSpPr>
        <p:spPr>
          <a:xfrm>
            <a:off x="6352680" y="4425526"/>
            <a:ext cx="242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rgbClr val="40474D"/>
                </a:solidFill>
                <a:latin typeface="+mn-ea"/>
              </a:rPr>
              <a:t>시퀀스 다이어그램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6F1D0-D875-47D6-8046-6E3FD98B82D7}"/>
              </a:ext>
            </a:extLst>
          </p:cNvPr>
          <p:cNvSpPr/>
          <p:nvPr/>
        </p:nvSpPr>
        <p:spPr>
          <a:xfrm>
            <a:off x="786733" y="1822798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F857D-FE5A-449D-9643-93D26EEB60AC}"/>
              </a:ext>
            </a:extLst>
          </p:cNvPr>
          <p:cNvSpPr txBox="1"/>
          <p:nvPr/>
        </p:nvSpPr>
        <p:spPr>
          <a:xfrm>
            <a:off x="1119008" y="2348965"/>
            <a:ext cx="114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CB21D-C7C8-4B11-9FEA-6F81545D94F7}"/>
              </a:ext>
            </a:extLst>
          </p:cNvPr>
          <p:cNvSpPr txBox="1"/>
          <p:nvPr/>
        </p:nvSpPr>
        <p:spPr>
          <a:xfrm>
            <a:off x="1872772" y="3225682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설 계</a:t>
            </a: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224254" y="2035512"/>
            <a:ext cx="17313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Control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3727036" y="5233076"/>
            <a:ext cx="1425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Entity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6925956" y="5282898"/>
            <a:ext cx="1857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Boundary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832966"/>
            <a:ext cx="2858426" cy="1197052"/>
            <a:chOff x="281014" y="4550773"/>
            <a:chExt cx="2858426" cy="11970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명사 추출법을 통해 뽑은 문제 영역을 구성하는 컴포넌트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Cloth, Cody, User </a:t>
              </a:r>
              <a:r>
                <a:rPr lang="ko-KR" altLang="en-US" sz="1400" dirty="0"/>
                <a:t>등등</a:t>
              </a:r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596098" y="4550773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개체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클래스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3" y="4557104"/>
            <a:ext cx="3102459" cy="1654548"/>
            <a:chOff x="281014" y="4308721"/>
            <a:chExt cx="2858426" cy="1654548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시스템 외부의 </a:t>
              </a:r>
              <a:r>
                <a:rPr lang="ko-KR" altLang="en-US" sz="1400" dirty="0" err="1"/>
                <a:t>액터와</a:t>
              </a:r>
              <a:r>
                <a:rPr lang="ko-KR" altLang="en-US" sz="1400" dirty="0"/>
                <a:t> 상호작용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어플리케이션의 여러 액티비티</a:t>
              </a:r>
              <a:endParaRPr lang="en-US" altLang="ko-KR" sz="1400" dirty="0"/>
            </a:p>
            <a:p>
              <a:pPr algn="just"/>
              <a:r>
                <a:rPr lang="ko-KR" altLang="en-US" sz="1400" dirty="0"/>
                <a:t> 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465341" y="4308721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경계 클래스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668663"/>
            <a:ext cx="2917219" cy="1819691"/>
            <a:chOff x="281014" y="4235821"/>
            <a:chExt cx="2858426" cy="2465534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532891"/>
              <a:ext cx="2858426" cy="216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경계 클래스와 엔티티 클래스 사이에서 중간 역할을 담당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/>
                <a:t>readCloth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searchCloth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등등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534289" y="4235821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제어 클래스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67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전체 클래스 다이어그램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71F4F2-63A5-40A0-840B-7FE190513F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555"/>
            <a:ext cx="12192000" cy="58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57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유저 인증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E4949-DBBE-B1D6-BE27-A7957ECB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956930"/>
            <a:ext cx="11858624" cy="57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57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유저 인증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E4949-DBBE-B1D6-BE27-A7957ECB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956930"/>
            <a:ext cx="11858624" cy="577344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B26D7BE-D653-F966-A0FB-378ADB3BB514}"/>
              </a:ext>
            </a:extLst>
          </p:cNvPr>
          <p:cNvSpPr/>
          <p:nvPr/>
        </p:nvSpPr>
        <p:spPr>
          <a:xfrm>
            <a:off x="537030" y="1311167"/>
            <a:ext cx="2764064" cy="10836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BF190-357A-41FE-6904-AFBCE98DFA70}"/>
              </a:ext>
            </a:extLst>
          </p:cNvPr>
          <p:cNvSpPr/>
          <p:nvPr/>
        </p:nvSpPr>
        <p:spPr>
          <a:xfrm>
            <a:off x="537030" y="2465051"/>
            <a:ext cx="4354284" cy="10836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E05522B-595D-AD14-06CD-B2DA13200813}"/>
              </a:ext>
            </a:extLst>
          </p:cNvPr>
          <p:cNvSpPr/>
          <p:nvPr/>
        </p:nvSpPr>
        <p:spPr>
          <a:xfrm>
            <a:off x="3897091" y="4083398"/>
            <a:ext cx="4354284" cy="24335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168C72F-D826-6CCA-DFC0-3E9821DC6E7B}"/>
              </a:ext>
            </a:extLst>
          </p:cNvPr>
          <p:cNvSpPr/>
          <p:nvPr/>
        </p:nvSpPr>
        <p:spPr>
          <a:xfrm>
            <a:off x="8759379" y="956930"/>
            <a:ext cx="3308796" cy="14161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12B327-B486-0E19-E769-4F74A17172DC}"/>
              </a:ext>
            </a:extLst>
          </p:cNvPr>
          <p:cNvSpPr/>
          <p:nvPr/>
        </p:nvSpPr>
        <p:spPr>
          <a:xfrm>
            <a:off x="8556175" y="3974538"/>
            <a:ext cx="2764064" cy="10836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8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코디 관리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9727AA-724D-49B3-BDF3-F9EA82AE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42" y="1281627"/>
            <a:ext cx="9323315" cy="55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F088A6-7E33-4ED5-B4F6-E1C3B73B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7184" y="1190845"/>
            <a:ext cx="8786245" cy="55395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코디 관리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3830DE-EDCC-0966-5076-F376184226EC}"/>
              </a:ext>
            </a:extLst>
          </p:cNvPr>
          <p:cNvSpPr/>
          <p:nvPr/>
        </p:nvSpPr>
        <p:spPr>
          <a:xfrm>
            <a:off x="5139976" y="4131653"/>
            <a:ext cx="3398807" cy="1535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3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코디 관리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F36AB0-38C0-4B64-8A3C-BC240BDFD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936" y="1006042"/>
            <a:ext cx="8048127" cy="583763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93830DE-EDCC-0966-5076-F376184226EC}"/>
              </a:ext>
            </a:extLst>
          </p:cNvPr>
          <p:cNvSpPr/>
          <p:nvPr/>
        </p:nvSpPr>
        <p:spPr>
          <a:xfrm>
            <a:off x="4324625" y="4884686"/>
            <a:ext cx="3107534" cy="200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0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ADE980-6DCA-43D0-BD4A-A2C66D9A1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46" y="914058"/>
            <a:ext cx="9886840" cy="59134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코디 관리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3830DE-EDCC-0966-5076-F376184226EC}"/>
              </a:ext>
            </a:extLst>
          </p:cNvPr>
          <p:cNvSpPr/>
          <p:nvPr/>
        </p:nvSpPr>
        <p:spPr>
          <a:xfrm>
            <a:off x="1382390" y="901581"/>
            <a:ext cx="4518680" cy="2734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667E1A-43C7-4432-B9DE-2C26AD88F2F3}"/>
              </a:ext>
            </a:extLst>
          </p:cNvPr>
          <p:cNvSpPr/>
          <p:nvPr/>
        </p:nvSpPr>
        <p:spPr>
          <a:xfrm>
            <a:off x="5181756" y="2409058"/>
            <a:ext cx="5982429" cy="3417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1779489"/>
            <a:ext cx="3337809" cy="584775"/>
            <a:chOff x="762000" y="1863785"/>
            <a:chExt cx="3309309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506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100" normalizeH="0" noProof="0" dirty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요구사항 분석</a:t>
              </a:r>
              <a:endParaRPr kumimoji="0" lang="en-US" altLang="ko-KR" sz="2800" b="0" i="0" u="none" strike="noStrike" kern="1200" cap="none" spc="100" normalizeH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2849561"/>
            <a:ext cx="1843310" cy="584775"/>
            <a:chOff x="762000" y="1863785"/>
            <a:chExt cx="1843310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0406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100" normalizeH="0" noProof="0" dirty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설계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034840"/>
            <a:ext cx="3443106" cy="584775"/>
            <a:chOff x="762000" y="1863785"/>
            <a:chExt cx="3443106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640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100" normalizeH="0" noProof="0" dirty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구현 및 테스팅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52592"/>
            <a:ext cx="3555317" cy="584775"/>
            <a:chOff x="762000" y="1863785"/>
            <a:chExt cx="3555317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100" normalizeH="0" noProof="0" dirty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시연 및 느낀 점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C8A959-6ACD-60D9-982F-3F58F0EBD5FE}"/>
              </a:ext>
            </a:extLst>
          </p:cNvPr>
          <p:cNvSpPr/>
          <p:nvPr/>
        </p:nvSpPr>
        <p:spPr>
          <a:xfrm>
            <a:off x="2775572" y="2256399"/>
            <a:ext cx="4117882" cy="578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고객의 입장으로 요구사항 정리하기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요구사항 개발 프로세스 거치기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164CC3-8F46-CE99-5D5A-A4E139A20BAE}"/>
              </a:ext>
            </a:extLst>
          </p:cNvPr>
          <p:cNvSpPr/>
          <p:nvPr/>
        </p:nvSpPr>
        <p:spPr>
          <a:xfrm>
            <a:off x="2785451" y="3329207"/>
            <a:ext cx="4117882" cy="578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prstClr val="white"/>
                </a:solidFill>
                <a:latin typeface="+mn-ea"/>
              </a:rPr>
              <a:t>-   </a:t>
            </a:r>
            <a:r>
              <a:rPr lang="ko-KR" altLang="en-US" sz="1500" dirty="0">
                <a:solidFill>
                  <a:prstClr val="white"/>
                </a:solidFill>
                <a:latin typeface="+mn-ea"/>
              </a:rPr>
              <a:t>클래스 다이어그램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시퀀스 다이어그램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D72EE3-5139-D206-4250-00ADACFAD2DA}"/>
              </a:ext>
            </a:extLst>
          </p:cNvPr>
          <p:cNvSpPr/>
          <p:nvPr/>
        </p:nvSpPr>
        <p:spPr>
          <a:xfrm>
            <a:off x="2778539" y="4618647"/>
            <a:ext cx="4117882" cy="578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역할 분담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코드를 통한 구현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동료 검토를 통한 테스트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시스템 테스팅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45B31DC-1EF0-1EFC-CA77-1E5C10E127AF}"/>
              </a:ext>
            </a:extLst>
          </p:cNvPr>
          <p:cNvSpPr/>
          <p:nvPr/>
        </p:nvSpPr>
        <p:spPr>
          <a:xfrm>
            <a:off x="2863089" y="5849702"/>
            <a:ext cx="4117882" cy="578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시연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어려웠던 점과 배웠던 점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3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코디 관리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C64EF0-8DCF-45E6-B74F-EBB2684BD8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849" y="956930"/>
            <a:ext cx="8306301" cy="58173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93830DE-EDCC-0966-5076-F376184226EC}"/>
              </a:ext>
            </a:extLst>
          </p:cNvPr>
          <p:cNvSpPr/>
          <p:nvPr/>
        </p:nvSpPr>
        <p:spPr>
          <a:xfrm>
            <a:off x="6850343" y="901582"/>
            <a:ext cx="3398807" cy="2472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5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OOTD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69D17A-A0B4-2C29-5F7A-33DE31CD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199"/>
            <a:ext cx="11811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391847" y="1323854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시퀀스 다이어그램</a:t>
            </a:r>
            <a:endParaRPr lang="en-US" altLang="ko-KR" sz="3200" spc="-1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495CF-3445-8D09-44C7-A73F3EB5E01F}"/>
              </a:ext>
            </a:extLst>
          </p:cNvPr>
          <p:cNvSpPr txBox="1"/>
          <p:nvPr/>
        </p:nvSpPr>
        <p:spPr>
          <a:xfrm>
            <a:off x="4192438" y="2070340"/>
            <a:ext cx="17912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로그인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회원가입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비밀번호 재설정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회원 정보 수정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회원 탈퇴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초기 화면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화면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즐겨찾기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1149B-D193-14B1-0651-DAB7268311C8}"/>
              </a:ext>
            </a:extLst>
          </p:cNvPr>
          <p:cNvSpPr txBox="1"/>
          <p:nvPr/>
        </p:nvSpPr>
        <p:spPr>
          <a:xfrm>
            <a:off x="6013217" y="2078361"/>
            <a:ext cx="179126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의류</a:t>
            </a:r>
            <a:r>
              <a:rPr lang="en-US" altLang="ko-KR" sz="1400" dirty="0"/>
              <a:t>, </a:t>
            </a:r>
            <a:r>
              <a:rPr lang="ko-KR" altLang="en-US" sz="1400" dirty="0"/>
              <a:t>코디 추가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의류</a:t>
            </a:r>
            <a:r>
              <a:rPr lang="en-US" altLang="ko-KR" sz="1400" dirty="0"/>
              <a:t>, </a:t>
            </a:r>
            <a:r>
              <a:rPr lang="ko-KR" altLang="en-US" sz="1400" dirty="0"/>
              <a:t>코디  삭제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검색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의류</a:t>
            </a:r>
            <a:r>
              <a:rPr lang="en-US" altLang="ko-KR" sz="1400" dirty="0"/>
              <a:t>, </a:t>
            </a:r>
            <a:r>
              <a:rPr lang="ko-KR" altLang="en-US" sz="1400" dirty="0"/>
              <a:t>코디 수정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해시태그 접근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달력 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OOTD</a:t>
            </a:r>
            <a:r>
              <a:rPr lang="ko-KR" altLang="en-US" sz="1400" dirty="0"/>
              <a:t> 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OOTD</a:t>
            </a:r>
            <a:r>
              <a:rPr lang="ko-KR" altLang="en-US" sz="1400" dirty="0"/>
              <a:t> 내용 추가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OOTD</a:t>
            </a:r>
            <a:r>
              <a:rPr lang="ko-KR" altLang="en-US" sz="1400" dirty="0"/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유저 인증 시퀀스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E78711-73BC-356E-C0AE-03BACEA5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956930"/>
            <a:ext cx="11887946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의류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코디 관리 시퀀스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767879-8096-4A71-80DA-8318E1CF2B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226"/>
            <a:ext cx="6220047" cy="50560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67198A-5CCC-4F54-8F3E-43D703AAE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49" y="1786384"/>
            <a:ext cx="6461051" cy="49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69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OOTD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시퀀스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58E36-3D60-4939-F4E0-4F67C88E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31"/>
            <a:ext cx="12191999" cy="59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7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2F7C8B-78D4-34E2-52B4-D22F96F27DBC}"/>
              </a:ext>
            </a:extLst>
          </p:cNvPr>
          <p:cNvSpPr/>
          <p:nvPr/>
        </p:nvSpPr>
        <p:spPr>
          <a:xfrm>
            <a:off x="4332199" y="1872010"/>
            <a:ext cx="5309105" cy="896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597E4A-94FA-C2B9-3736-A8A861BD3FA3}"/>
              </a:ext>
            </a:extLst>
          </p:cNvPr>
          <p:cNvSpPr/>
          <p:nvPr/>
        </p:nvSpPr>
        <p:spPr>
          <a:xfrm>
            <a:off x="4332199" y="4173643"/>
            <a:ext cx="5309105" cy="903877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A04B8-5F3C-20F8-F44E-69D2D3251600}"/>
              </a:ext>
            </a:extLst>
          </p:cNvPr>
          <p:cNvSpPr txBox="1"/>
          <p:nvPr/>
        </p:nvSpPr>
        <p:spPr>
          <a:xfrm>
            <a:off x="5775167" y="2135112"/>
            <a:ext cx="242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n-ea"/>
              </a:rPr>
              <a:t>역할 분담</a:t>
            </a:r>
            <a:r>
              <a:rPr lang="en-US" altLang="ko-KR" sz="2000" spc="-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chemeClr val="bg1"/>
                </a:solidFill>
                <a:latin typeface="+mn-ea"/>
              </a:rPr>
              <a:t>구현 규칙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3FE9-35F0-0D6F-BCC1-DE1B59ED6C91}"/>
              </a:ext>
            </a:extLst>
          </p:cNvPr>
          <p:cNvSpPr txBox="1"/>
          <p:nvPr/>
        </p:nvSpPr>
        <p:spPr>
          <a:xfrm>
            <a:off x="5775167" y="4425526"/>
            <a:ext cx="242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rgbClr val="40474D"/>
                </a:solidFill>
                <a:latin typeface="+mn-ea"/>
              </a:rPr>
              <a:t>동료 검토</a:t>
            </a:r>
            <a:r>
              <a:rPr lang="en-US" altLang="ko-KR" sz="2000" spc="-300" dirty="0">
                <a:solidFill>
                  <a:srgbClr val="40474D"/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rgbClr val="40474D"/>
                </a:solidFill>
                <a:latin typeface="+mn-ea"/>
              </a:rPr>
              <a:t>테스트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81031-73D6-4020-99E3-E77EF278B8B4}"/>
              </a:ext>
            </a:extLst>
          </p:cNvPr>
          <p:cNvSpPr/>
          <p:nvPr/>
        </p:nvSpPr>
        <p:spPr>
          <a:xfrm>
            <a:off x="612813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8187A-5C66-4C56-BF47-2F1B49EEC2BE}"/>
              </a:ext>
            </a:extLst>
          </p:cNvPr>
          <p:cNvSpPr txBox="1"/>
          <p:nvPr/>
        </p:nvSpPr>
        <p:spPr>
          <a:xfrm>
            <a:off x="945088" y="2335167"/>
            <a:ext cx="114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1C82-49FD-47B5-B5FA-D2DBDE0F9B74}"/>
              </a:ext>
            </a:extLst>
          </p:cNvPr>
          <p:cNvSpPr txBox="1"/>
          <p:nvPr/>
        </p:nvSpPr>
        <p:spPr>
          <a:xfrm>
            <a:off x="1698852" y="3193703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구 현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406555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00818" y="56519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민주적 팀 구성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1592195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62" y="2495102"/>
            <a:ext cx="1697665" cy="16976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FDA0ED-7F49-61D5-9DF4-3120EB6628AE}"/>
              </a:ext>
            </a:extLst>
          </p:cNvPr>
          <p:cNvGrpSpPr/>
          <p:nvPr/>
        </p:nvGrpSpPr>
        <p:grpSpPr>
          <a:xfrm>
            <a:off x="4205977" y="1497165"/>
            <a:ext cx="4869711" cy="684490"/>
            <a:chOff x="1031359" y="1795360"/>
            <a:chExt cx="5231218" cy="6844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198918-5CAF-53AD-BD1F-2E6A4075D44C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EB3D9B-01F5-B5B3-B950-311987A500FF}"/>
                </a:ext>
              </a:extLst>
            </p:cNvPr>
            <p:cNvSpPr txBox="1"/>
            <p:nvPr/>
          </p:nvSpPr>
          <p:spPr>
            <a:xfrm>
              <a:off x="2811620" y="1875995"/>
              <a:ext cx="16706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역할 분담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7B98820-DADA-3BDB-3B54-EE382769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624" y="2504646"/>
            <a:ext cx="3305175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5AA1D-14A4-F0DA-A6D7-418B08E06AB9}"/>
              </a:ext>
            </a:extLst>
          </p:cNvPr>
          <p:cNvSpPr txBox="1"/>
          <p:nvPr/>
        </p:nvSpPr>
        <p:spPr>
          <a:xfrm>
            <a:off x="7712015" y="2495102"/>
            <a:ext cx="44799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/>
              <a:t>김슬아</a:t>
            </a:r>
            <a:r>
              <a:rPr lang="ko-KR" altLang="en-US" sz="1700" dirty="0"/>
              <a:t> </a:t>
            </a:r>
            <a:r>
              <a:rPr lang="ko-KR" altLang="en-US" sz="1700" dirty="0" err="1"/>
              <a:t>정차미</a:t>
            </a:r>
            <a:r>
              <a:rPr lang="ko-KR" altLang="en-US" sz="1700" dirty="0"/>
              <a:t> </a:t>
            </a:r>
            <a:r>
              <a:rPr lang="en-US" altLang="ko-KR" sz="1700" dirty="0"/>
              <a:t>: </a:t>
            </a:r>
            <a:r>
              <a:rPr lang="ko-KR" altLang="en-US" sz="1700" dirty="0"/>
              <a:t>의류 및 </a:t>
            </a:r>
            <a:r>
              <a:rPr lang="ko-KR" altLang="en-US" sz="1700" dirty="0" err="1"/>
              <a:t>코디세트</a:t>
            </a:r>
            <a:r>
              <a:rPr lang="ko-KR" altLang="en-US" sz="1700" dirty="0"/>
              <a:t> 중심 기능</a:t>
            </a:r>
            <a:endParaRPr lang="en-US" altLang="ko-KR" sz="1700" dirty="0"/>
          </a:p>
          <a:p>
            <a:r>
              <a:rPr lang="ko-KR" altLang="en-US" sz="1700" dirty="0"/>
              <a:t>이근희 </a:t>
            </a:r>
            <a:r>
              <a:rPr lang="en-US" altLang="ko-KR" sz="1700" dirty="0"/>
              <a:t>: </a:t>
            </a:r>
            <a:r>
              <a:rPr lang="ko-KR" altLang="en-US" sz="1700" dirty="0"/>
              <a:t>유저 인증 관련 기능과 </a:t>
            </a:r>
            <a:r>
              <a:rPr lang="en-US" altLang="ko-KR" sz="1700" dirty="0"/>
              <a:t>UI </a:t>
            </a:r>
            <a:r>
              <a:rPr lang="ko-KR" altLang="en-US" sz="1700" dirty="0"/>
              <a:t>디자인</a:t>
            </a:r>
            <a:endParaRPr lang="en-US" altLang="ko-KR" sz="1700" dirty="0"/>
          </a:p>
          <a:p>
            <a:r>
              <a:rPr lang="ko-KR" altLang="en-US" sz="1700" dirty="0" err="1"/>
              <a:t>조예진</a:t>
            </a:r>
            <a:r>
              <a:rPr lang="ko-KR" altLang="en-US" sz="1700" dirty="0"/>
              <a:t> </a:t>
            </a:r>
            <a:r>
              <a:rPr lang="en-US" altLang="ko-KR" sz="1700" dirty="0"/>
              <a:t>: </a:t>
            </a:r>
            <a:r>
              <a:rPr lang="ko-KR" altLang="en-US" sz="1700" dirty="0"/>
              <a:t>홈 화면</a:t>
            </a:r>
            <a:r>
              <a:rPr lang="en-US" altLang="ko-KR" sz="1700" dirty="0"/>
              <a:t>, </a:t>
            </a:r>
            <a:r>
              <a:rPr lang="ko-KR" altLang="en-US" sz="1700" dirty="0"/>
              <a:t>초기 화면</a:t>
            </a:r>
            <a:r>
              <a:rPr lang="en-US" altLang="ko-KR" sz="1700" dirty="0"/>
              <a:t>, </a:t>
            </a:r>
            <a:r>
              <a:rPr lang="ko-KR" altLang="en-US" sz="1700" dirty="0"/>
              <a:t>즐겨찾기 기능</a:t>
            </a:r>
            <a:r>
              <a:rPr lang="en-US" altLang="ko-KR" sz="1700" dirty="0"/>
              <a:t>, UI </a:t>
            </a:r>
            <a:r>
              <a:rPr lang="ko-KR" altLang="en-US" sz="1700" dirty="0"/>
              <a:t>디자인</a:t>
            </a:r>
            <a:endParaRPr lang="en-US" altLang="ko-KR" sz="1700" dirty="0"/>
          </a:p>
          <a:p>
            <a:r>
              <a:rPr lang="ko-KR" altLang="en-US" sz="1700" dirty="0"/>
              <a:t>김성민 </a:t>
            </a:r>
            <a:r>
              <a:rPr lang="en-US" altLang="ko-KR" sz="1700" dirty="0"/>
              <a:t>: OOTD </a:t>
            </a:r>
            <a:r>
              <a:rPr lang="ko-KR" altLang="en-US" sz="1700" dirty="0"/>
              <a:t>관련 개발 </a:t>
            </a:r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규칙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309512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108347" y="5651975"/>
            <a:ext cx="133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개발 규칙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495154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670" y="2511052"/>
            <a:ext cx="1665767" cy="166576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627A0C-76DA-4002-394A-4A25E4DAB634}"/>
              </a:ext>
            </a:extLst>
          </p:cNvPr>
          <p:cNvSpPr/>
          <p:nvPr/>
        </p:nvSpPr>
        <p:spPr>
          <a:xfrm>
            <a:off x="7031597" y="1847691"/>
            <a:ext cx="439554" cy="558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B3D917-3298-D649-0149-FAD617142309}"/>
              </a:ext>
            </a:extLst>
          </p:cNvPr>
          <p:cNvSpPr/>
          <p:nvPr/>
        </p:nvSpPr>
        <p:spPr>
          <a:xfrm>
            <a:off x="7665013" y="1847691"/>
            <a:ext cx="3859872" cy="558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ko-KR" altLang="en-US" dirty="0"/>
              <a:t>파스칼 표기법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2D34-688C-478A-3C61-BE6ACD689F9E}"/>
              </a:ext>
            </a:extLst>
          </p:cNvPr>
          <p:cNvSpPr txBox="1"/>
          <p:nvPr/>
        </p:nvSpPr>
        <p:spPr>
          <a:xfrm>
            <a:off x="7146040" y="1764993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11697B-1399-B15C-3209-969965D47EA0}"/>
              </a:ext>
            </a:extLst>
          </p:cNvPr>
          <p:cNvSpPr/>
          <p:nvPr/>
        </p:nvSpPr>
        <p:spPr>
          <a:xfrm>
            <a:off x="7031597" y="3597188"/>
            <a:ext cx="439554" cy="558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63AB61-6334-AF30-239D-FFCE2D3850B6}"/>
              </a:ext>
            </a:extLst>
          </p:cNvPr>
          <p:cNvSpPr/>
          <p:nvPr/>
        </p:nvSpPr>
        <p:spPr>
          <a:xfrm>
            <a:off x="7665013" y="3597188"/>
            <a:ext cx="3859872" cy="558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카멜 표기법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B7565-5D1D-A0DA-DF7B-1D9A6DF8A1D1}"/>
              </a:ext>
            </a:extLst>
          </p:cNvPr>
          <p:cNvSpPr txBox="1"/>
          <p:nvPr/>
        </p:nvSpPr>
        <p:spPr>
          <a:xfrm>
            <a:off x="7171924" y="3540372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599A8D-3D82-A86F-0899-FAD08413445E}"/>
              </a:ext>
            </a:extLst>
          </p:cNvPr>
          <p:cNvSpPr/>
          <p:nvPr/>
        </p:nvSpPr>
        <p:spPr>
          <a:xfrm>
            <a:off x="7031597" y="4516282"/>
            <a:ext cx="439554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5B41AA-312B-402F-4A5C-90B0D95B6C29}"/>
              </a:ext>
            </a:extLst>
          </p:cNvPr>
          <p:cNvSpPr/>
          <p:nvPr/>
        </p:nvSpPr>
        <p:spPr>
          <a:xfrm>
            <a:off x="7665013" y="4516282"/>
            <a:ext cx="3859872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임시 변수의 사용은 짧게 동작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818BA-82FB-BD7B-BFC1-89E3F8420BBB}"/>
              </a:ext>
            </a:extLst>
          </p:cNvPr>
          <p:cNvSpPr txBox="1"/>
          <p:nvPr/>
        </p:nvSpPr>
        <p:spPr>
          <a:xfrm>
            <a:off x="7171920" y="4442210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0DDEB6-A3E0-7539-EBB1-3D10E0EB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372" y="3710347"/>
            <a:ext cx="2775394" cy="231043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D44F0-153B-CD7F-05DC-FECDB57F60F6}"/>
              </a:ext>
            </a:extLst>
          </p:cNvPr>
          <p:cNvSpPr/>
          <p:nvPr/>
        </p:nvSpPr>
        <p:spPr>
          <a:xfrm>
            <a:off x="7031597" y="5408405"/>
            <a:ext cx="439554" cy="558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0BDFA9-4C39-BCE4-6DA6-6283628FDDA1}"/>
              </a:ext>
            </a:extLst>
          </p:cNvPr>
          <p:cNvSpPr/>
          <p:nvPr/>
        </p:nvSpPr>
        <p:spPr>
          <a:xfrm>
            <a:off x="7665013" y="5408405"/>
            <a:ext cx="3859872" cy="558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역할이 잘 드러나는 이름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BB0019-95D2-8062-4645-EFF563F0F48C}"/>
              </a:ext>
            </a:extLst>
          </p:cNvPr>
          <p:cNvSpPr txBox="1"/>
          <p:nvPr/>
        </p:nvSpPr>
        <p:spPr>
          <a:xfrm>
            <a:off x="7146040" y="5325707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6C4304-71E6-8283-F41A-7AE4184C0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648" y="1343025"/>
            <a:ext cx="2524125" cy="208597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3D2C61-7D35-B010-B2C6-68DEB189F398}"/>
              </a:ext>
            </a:extLst>
          </p:cNvPr>
          <p:cNvSpPr/>
          <p:nvPr/>
        </p:nvSpPr>
        <p:spPr>
          <a:xfrm>
            <a:off x="7031597" y="2703528"/>
            <a:ext cx="439554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333E13-9DA2-DE4D-3176-7C0DDFA37557}"/>
              </a:ext>
            </a:extLst>
          </p:cNvPr>
          <p:cNvSpPr/>
          <p:nvPr/>
        </p:nvSpPr>
        <p:spPr>
          <a:xfrm>
            <a:off x="7665013" y="2703528"/>
            <a:ext cx="3859872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팟홀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표기법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언더바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73C757-23AF-E8AF-9A1A-316E3540D573}"/>
              </a:ext>
            </a:extLst>
          </p:cNvPr>
          <p:cNvSpPr txBox="1"/>
          <p:nvPr/>
        </p:nvSpPr>
        <p:spPr>
          <a:xfrm>
            <a:off x="7171920" y="2629456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FB2278-D515-AED1-A9F8-96B0ECDE79F8}"/>
              </a:ext>
            </a:extLst>
          </p:cNvPr>
          <p:cNvSpPr/>
          <p:nvPr/>
        </p:nvSpPr>
        <p:spPr>
          <a:xfrm>
            <a:off x="7039618" y="6208724"/>
            <a:ext cx="439554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FC4B42-3871-A313-F884-CB20FBDF8118}"/>
              </a:ext>
            </a:extLst>
          </p:cNvPr>
          <p:cNvSpPr/>
          <p:nvPr/>
        </p:nvSpPr>
        <p:spPr>
          <a:xfrm>
            <a:off x="7673034" y="6208724"/>
            <a:ext cx="3859872" cy="558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충분한 주석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2ADA06-E199-18E5-221B-64016F673FD8}"/>
              </a:ext>
            </a:extLst>
          </p:cNvPr>
          <p:cNvSpPr txBox="1"/>
          <p:nvPr/>
        </p:nvSpPr>
        <p:spPr>
          <a:xfrm>
            <a:off x="7179941" y="6134652"/>
            <a:ext cx="20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도구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AA57F2-0738-8428-9777-B9FB7BE4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65" y="2290860"/>
            <a:ext cx="3969723" cy="4567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D006CE-BA5D-5C0D-569B-51172987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94" y="976195"/>
            <a:ext cx="1636294" cy="1295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AE28DA-76F2-BA3E-B298-5046B611B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654" y="976195"/>
            <a:ext cx="1636294" cy="1314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648ADB-E827-AD8B-8CDA-9F0A50DE5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80" y="2310125"/>
            <a:ext cx="4488031" cy="4567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02A6DB-44E4-F8D3-640A-D92AF2752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908" y="976195"/>
            <a:ext cx="1361072" cy="9569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85A502-DB86-F266-ACFD-CA6EEE2B5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311" y="1952390"/>
            <a:ext cx="3314700" cy="49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797125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8375" y="2323292"/>
            <a:ext cx="114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88346" y="3232352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86808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6BBBE9-3D79-D993-D2FC-939883341356}"/>
              </a:ext>
            </a:extLst>
          </p:cNvPr>
          <p:cNvGrpSpPr/>
          <p:nvPr/>
        </p:nvGrpSpPr>
        <p:grpSpPr>
          <a:xfrm>
            <a:off x="836542" y="1084555"/>
            <a:ext cx="3206065" cy="684490"/>
            <a:chOff x="1031359" y="1795360"/>
            <a:chExt cx="5231218" cy="6844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B504A2-998C-0441-98F9-C38BEBBD2D0A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회원가입 화면에서 사용될 메소드들은 회원가입 액티비티에 직접 기입</a:t>
              </a:r>
              <a:r>
                <a:rPr lang="en-US" altLang="ko-KR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!</a:t>
              </a:r>
              <a:endPara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80F7EC-EDDC-5596-7384-93A009E4B9A5}"/>
                </a:ext>
              </a:extLst>
            </p:cNvPr>
            <p:cNvSpPr txBox="1"/>
            <p:nvPr/>
          </p:nvSpPr>
          <p:spPr>
            <a:xfrm>
              <a:off x="3496252" y="1875995"/>
              <a:ext cx="301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63D455-24EE-8CFD-6C5D-4F01F490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2028360"/>
            <a:ext cx="4803952" cy="470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089FAD-6EC6-F24A-58E2-2588088D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29" y="2028360"/>
            <a:ext cx="4457700" cy="9715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A4132-31A0-3828-1AC6-C9E9B70B7D46}"/>
              </a:ext>
            </a:extLst>
          </p:cNvPr>
          <p:cNvSpPr/>
          <p:nvPr/>
        </p:nvSpPr>
        <p:spPr>
          <a:xfrm>
            <a:off x="6443261" y="1076533"/>
            <a:ext cx="3206065" cy="832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여러 액티비티에서 사용될 수 있는 메소드는 따로  유틸리티 클래스로</a:t>
            </a: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 </a:t>
            </a:r>
          </a:p>
          <a:p>
            <a:pPr algn="ctr"/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정적 메소드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F6C193-8E60-05B0-BD16-7A3FCF4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330" y="3267247"/>
            <a:ext cx="4457700" cy="35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6BBBE9-3D79-D993-D2FC-939883341356}"/>
              </a:ext>
            </a:extLst>
          </p:cNvPr>
          <p:cNvGrpSpPr/>
          <p:nvPr/>
        </p:nvGrpSpPr>
        <p:grpSpPr>
          <a:xfrm>
            <a:off x="836542" y="1084554"/>
            <a:ext cx="3206065" cy="812115"/>
            <a:chOff x="1031359" y="1795360"/>
            <a:chExt cx="5231218" cy="6844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B504A2-998C-0441-98F9-C38BEBBD2D0A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유저 인증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유저 관리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데이터베이스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FIREBASE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기반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!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80F7EC-EDDC-5596-7384-93A009E4B9A5}"/>
                </a:ext>
              </a:extLst>
            </p:cNvPr>
            <p:cNvSpPr txBox="1"/>
            <p:nvPr/>
          </p:nvSpPr>
          <p:spPr>
            <a:xfrm>
              <a:off x="3496252" y="1875995"/>
              <a:ext cx="301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A4132-31A0-3828-1AC6-C9E9B70B7D46}"/>
              </a:ext>
            </a:extLst>
          </p:cNvPr>
          <p:cNvSpPr/>
          <p:nvPr/>
        </p:nvSpPr>
        <p:spPr>
          <a:xfrm>
            <a:off x="4881880" y="1084554"/>
            <a:ext cx="7057078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유저의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기반 데이터 베이스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48D0D-F335-30D5-E2D5-EAE16160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42" y="2043317"/>
            <a:ext cx="2447925" cy="46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63FE4-EACB-7022-2955-AF7F816E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9" y="2872596"/>
            <a:ext cx="4253347" cy="3873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DBD0F-65E6-82BF-0470-884285F1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80" y="2043317"/>
            <a:ext cx="3505200" cy="1828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E71F8A-C5B0-09B4-0971-163745640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835" y="1801000"/>
            <a:ext cx="3429000" cy="3267075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B1E0F0B-893E-6CC2-F841-B448086EFDC9}"/>
              </a:ext>
            </a:extLst>
          </p:cNvPr>
          <p:cNvCxnSpPr>
            <a:cxnSpLocks/>
          </p:cNvCxnSpPr>
          <p:nvPr/>
        </p:nvCxnSpPr>
        <p:spPr>
          <a:xfrm flipV="1">
            <a:off x="6561221" y="1896669"/>
            <a:ext cx="2059614" cy="61337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95B75D13-5534-517F-8447-14ADDD8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849" y="4822166"/>
            <a:ext cx="2738888" cy="1717784"/>
          </a:xfrm>
          <a:prstGeom prst="rect">
            <a:avLst/>
          </a:prstGeom>
        </p:spPr>
      </p:pic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266AE65-CC81-CDBD-20CE-CC22FE368D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7686" y="3799938"/>
            <a:ext cx="2104846" cy="25016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0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B6C791-8784-7D03-AA64-3304F657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" y="956930"/>
            <a:ext cx="5646524" cy="59010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D7937D-56D7-72FE-B8B4-E3A1D227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623" y="2207252"/>
            <a:ext cx="3219450" cy="3400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CC22D6-64D0-132E-BC22-407D96D899B3}"/>
              </a:ext>
            </a:extLst>
          </p:cNvPr>
          <p:cNvSpPr txBox="1"/>
          <p:nvPr/>
        </p:nvSpPr>
        <p:spPr>
          <a:xfrm>
            <a:off x="6415626" y="358437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나눔스퀘어 Light"/>
                <a:cs typeface="+mn-cs"/>
              </a:rPr>
              <a:t>&gt;&gt;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1779F7-8BD4-0FC3-6CD1-3CA9374EA2B6}"/>
              </a:ext>
            </a:extLst>
          </p:cNvPr>
          <p:cNvGrpSpPr/>
          <p:nvPr/>
        </p:nvGrpSpPr>
        <p:grpSpPr>
          <a:xfrm>
            <a:off x="6981261" y="1239846"/>
            <a:ext cx="4869711" cy="684490"/>
            <a:chOff x="1031359" y="1795360"/>
            <a:chExt cx="5231218" cy="6844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A6E90B-D8B8-BDCB-0FC1-663D1E67AC36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BB392-D12C-BE5F-77E3-AC4DDF7B3A0C}"/>
                </a:ext>
              </a:extLst>
            </p:cNvPr>
            <p:cNvSpPr txBox="1"/>
            <p:nvPr/>
          </p:nvSpPr>
          <p:spPr>
            <a:xfrm>
              <a:off x="2811619" y="1875995"/>
              <a:ext cx="16706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동료 검토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92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81031-73D6-4020-99E3-E77EF278B8B4}"/>
              </a:ext>
            </a:extLst>
          </p:cNvPr>
          <p:cNvSpPr/>
          <p:nvPr/>
        </p:nvSpPr>
        <p:spPr>
          <a:xfrm>
            <a:off x="612813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8187A-5C66-4C56-BF47-2F1B49EEC2BE}"/>
              </a:ext>
            </a:extLst>
          </p:cNvPr>
          <p:cNvSpPr txBox="1"/>
          <p:nvPr/>
        </p:nvSpPr>
        <p:spPr>
          <a:xfrm>
            <a:off x="945088" y="2335167"/>
            <a:ext cx="114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1C82-49FD-47B5-B5FA-D2DBDE0F9B74}"/>
              </a:ext>
            </a:extLst>
          </p:cNvPr>
          <p:cNvSpPr txBox="1"/>
          <p:nvPr/>
        </p:nvSpPr>
        <p:spPr>
          <a:xfrm>
            <a:off x="815598" y="3170474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시연 및 느낀 점</a:t>
            </a:r>
          </a:p>
        </p:txBody>
      </p:sp>
    </p:spTree>
    <p:extLst>
      <p:ext uri="{BB962C8B-B14F-4D97-AF65-F5344CB8AC3E}">
        <p14:creationId xmlns:p14="http://schemas.microsoft.com/office/powerpoint/2010/main" val="29119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E27438-FE58-3A9C-6BAE-D2E5C700D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016" y="1139054"/>
            <a:ext cx="2573735" cy="45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로그인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의류 추가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열람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5" name="회원가입, 로그인, 의류 추가, 홈 화면 열람.mp4">
            <a:hlinkClick r:id="" action="ppaction://media"/>
            <a:extLst>
              <a:ext uri="{FF2B5EF4-FFF2-40B4-BE49-F238E27FC236}">
                <a16:creationId xmlns:a16="http://schemas.microsoft.com/office/drawing/2014/main" id="{F2A01F0C-3797-45D4-9778-779EF3891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705736"/>
            <a:ext cx="4876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의류 검색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검색">
            <a:hlinkClick r:id="" action="ppaction://media"/>
            <a:extLst>
              <a:ext uri="{FF2B5EF4-FFF2-40B4-BE49-F238E27FC236}">
                <a16:creationId xmlns:a16="http://schemas.microsoft.com/office/drawing/2014/main" id="{445B698F-B517-4E88-A448-2072372997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523875"/>
            <a:ext cx="49149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6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코디 세트 등록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코디 등록">
            <a:hlinkClick r:id="" action="ppaction://media"/>
            <a:extLst>
              <a:ext uri="{FF2B5EF4-FFF2-40B4-BE49-F238E27FC236}">
                <a16:creationId xmlns:a16="http://schemas.microsoft.com/office/drawing/2014/main" id="{86E5CC37-45F1-4C88-8B07-8BDAD94E2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472476"/>
            <a:ext cx="4876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코디 세트 검색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코디 검색">
            <a:hlinkClick r:id="" action="ppaction://media"/>
            <a:extLst>
              <a:ext uri="{FF2B5EF4-FFF2-40B4-BE49-F238E27FC236}">
                <a16:creationId xmlns:a16="http://schemas.microsoft.com/office/drawing/2014/main" id="{06D3B297-F715-4F35-993A-FD1A8C4A6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523875"/>
            <a:ext cx="48196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즐겨찾기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즐겨찾기">
            <a:hlinkClick r:id="" action="ppaction://media"/>
            <a:extLst>
              <a:ext uri="{FF2B5EF4-FFF2-40B4-BE49-F238E27FC236}">
                <a16:creationId xmlns:a16="http://schemas.microsoft.com/office/drawing/2014/main" id="{F565DDA4-6E53-4E1C-91D0-1EE791C44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724786"/>
            <a:ext cx="48958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100" normalizeH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6009227" y="1436181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9530958" y="1436181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6009227" y="143618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9530958" y="1436180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6826851" y="1607031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STEP 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10348582" y="1607031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STEP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6102615" y="3299137"/>
            <a:ext cx="2418607" cy="109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고객의 입장이 되어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주문할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lang="ko-KR" altLang="en-US" spc="-15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애</a:t>
            </a:r>
            <a:r>
              <a:rPr kumimoji="0" lang="ko-KR" altLang="en-US" b="0" i="0" u="none" strike="noStrike" kern="1200" cap="none" spc="-15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플리케이션에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대한 자유로운 토의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9619014" y="3005844"/>
            <a:ext cx="2517328" cy="20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STEP</a:t>
            </a: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으로부터</a:t>
            </a:r>
            <a:endParaRPr kumimoji="0" lang="en-US" altLang="ko-KR" b="0" i="0" u="none" strike="noStrike" kern="1200" cap="none" spc="-10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4 </a:t>
            </a: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단계의</a:t>
            </a:r>
            <a:endParaRPr kumimoji="0" lang="en-US" altLang="ko-KR" b="0" i="0" u="none" strike="noStrike" kern="1200" cap="none" spc="-10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요구사항 개발 프로세스를 거쳐</a:t>
            </a:r>
            <a:endParaRPr kumimoji="0" lang="en-US" altLang="ko-KR" b="0" i="0" u="none" strike="noStrike" kern="1200" cap="none" spc="-10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개발자들이 이해 가능한</a:t>
            </a:r>
            <a:endParaRPr kumimoji="0" lang="en-US" altLang="ko-KR" b="0" i="0" u="none" strike="noStrike" kern="1200" cap="none" spc="-10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형태로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8745974" y="358437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나눔스퀘어 Light"/>
                <a:cs typeface="+mn-cs"/>
              </a:rPr>
              <a:t>&gt;&gt;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7B4C3E-E503-8BDC-7E0D-39CF342E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5" y="1936513"/>
            <a:ext cx="53244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1203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OOTD</a:t>
            </a:r>
          </a:p>
        </p:txBody>
      </p:sp>
      <p:pic>
        <p:nvPicPr>
          <p:cNvPr id="5" name="OOTD 추가, 열람">
            <a:hlinkClick r:id="" action="ppaction://media"/>
            <a:extLst>
              <a:ext uri="{FF2B5EF4-FFF2-40B4-BE49-F238E27FC236}">
                <a16:creationId xmlns:a16="http://schemas.microsoft.com/office/drawing/2014/main" id="{115C08A5-A557-479A-8CBE-32433F695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495300"/>
            <a:ext cx="4953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738647" y="1071229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3141259" y="1537748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680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223283" y="1395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67A6C">
                    <a:lumMod val="40000"/>
                    <a:lumOff val="60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로그아웃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867A6C">
                  <a:lumMod val="40000"/>
                  <a:lumOff val="60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로그아웃">
            <a:hlinkClick r:id="" action="ppaction://media"/>
            <a:extLst>
              <a:ext uri="{FF2B5EF4-FFF2-40B4-BE49-F238E27FC236}">
                <a16:creationId xmlns:a16="http://schemas.microsoft.com/office/drawing/2014/main" id="{E89E5251-AF8F-4C99-B6C9-7AC86459E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5357" y="482001"/>
            <a:ext cx="48006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8632097" y="575535"/>
            <a:ext cx="9685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3D3D3D"/>
                </a:solidFill>
              </a:rPr>
              <a:t>?</a:t>
            </a:r>
            <a:endParaRPr lang="ko-KR" altLang="en-US" sz="10000" b="1" dirty="0">
              <a:solidFill>
                <a:srgbClr val="3D3D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03479-2827-151A-9584-2BCF64A879F3}"/>
              </a:ext>
            </a:extLst>
          </p:cNvPr>
          <p:cNvSpPr txBox="1"/>
          <p:nvPr/>
        </p:nvSpPr>
        <p:spPr>
          <a:xfrm>
            <a:off x="7043856" y="2876361"/>
            <a:ext cx="4071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어려웠던 점</a:t>
            </a:r>
            <a:endParaRPr lang="en-US" altLang="ko-KR" sz="6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아쉬웠던 점</a:t>
            </a: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3772F7-4C9B-A6A5-BB14-429DA98212DF}"/>
              </a:ext>
            </a:extLst>
          </p:cNvPr>
          <p:cNvSpPr/>
          <p:nvPr/>
        </p:nvSpPr>
        <p:spPr>
          <a:xfrm>
            <a:off x="272828" y="1283930"/>
            <a:ext cx="2477291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비기능적 요구사항 파악의 어려움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요구사항 추출의 어려움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요구사항 파악에 있어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CC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를 완벽히 이해하고 적용하는 것의 어려움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1A118D55-7E2C-7343-2E51-77F8E65B6819}"/>
              </a:ext>
            </a:extLst>
          </p:cNvPr>
          <p:cNvSpPr/>
          <p:nvPr/>
        </p:nvSpPr>
        <p:spPr>
          <a:xfrm>
            <a:off x="272828" y="1283930"/>
            <a:ext cx="2477291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요구사항 분석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76C368-0884-7331-72AA-79988F4C6A10}"/>
              </a:ext>
            </a:extLst>
          </p:cNvPr>
          <p:cNvSpPr/>
          <p:nvPr/>
        </p:nvSpPr>
        <p:spPr>
          <a:xfrm>
            <a:off x="3074214" y="1289684"/>
            <a:ext cx="2477291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다이어그램 작성의 어려움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높은 수준의 모듈 결합도 달성의 어려움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높은 수준의 응집력 갖춘 설계의 어려움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B68C1A57-70DE-7277-D75F-4560CB5B0D71}"/>
              </a:ext>
            </a:extLst>
          </p:cNvPr>
          <p:cNvSpPr/>
          <p:nvPr/>
        </p:nvSpPr>
        <p:spPr>
          <a:xfrm>
            <a:off x="3074214" y="1289684"/>
            <a:ext cx="2477291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설계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4B9D2A-EA5F-A1C9-89BD-B77A7B60564D}"/>
              </a:ext>
            </a:extLst>
          </p:cNvPr>
          <p:cNvSpPr/>
          <p:nvPr/>
        </p:nvSpPr>
        <p:spPr>
          <a:xfrm>
            <a:off x="6053587" y="1289683"/>
            <a:ext cx="2477291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처음 접해보는 스택을 사용하는 것에 대한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E7A799C3-93E3-D2F5-2BE1-EA2E2180D906}"/>
              </a:ext>
            </a:extLst>
          </p:cNvPr>
          <p:cNvSpPr/>
          <p:nvPr/>
        </p:nvSpPr>
        <p:spPr>
          <a:xfrm>
            <a:off x="6053587" y="1289683"/>
            <a:ext cx="2477291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구현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8B960E-AF15-4551-8990-A07CB6B22DBA}"/>
              </a:ext>
            </a:extLst>
          </p:cNvPr>
          <p:cNvSpPr/>
          <p:nvPr/>
        </p:nvSpPr>
        <p:spPr>
          <a:xfrm>
            <a:off x="9081486" y="1291952"/>
            <a:ext cx="2645293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완전한 테스팅의 어려움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F2787CF0-D187-41AC-B4ED-623BB418589F}"/>
              </a:ext>
            </a:extLst>
          </p:cNvPr>
          <p:cNvSpPr/>
          <p:nvPr/>
        </p:nvSpPr>
        <p:spPr>
          <a:xfrm>
            <a:off x="9081486" y="1291952"/>
            <a:ext cx="2645293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테스팅</a:t>
            </a:r>
          </a:p>
        </p:txBody>
      </p:sp>
    </p:spTree>
    <p:extLst>
      <p:ext uri="{BB962C8B-B14F-4D97-AF65-F5344CB8AC3E}">
        <p14:creationId xmlns:p14="http://schemas.microsoft.com/office/powerpoint/2010/main" val="209105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8B960E-AF15-4551-8990-A07CB6B22DBA}"/>
              </a:ext>
            </a:extLst>
          </p:cNvPr>
          <p:cNvSpPr/>
          <p:nvPr/>
        </p:nvSpPr>
        <p:spPr>
          <a:xfrm>
            <a:off x="274372" y="1246807"/>
            <a:ext cx="3378556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구현 가능성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비용 파악의 어려움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F2787CF0-D187-41AC-B4ED-623BB418589F}"/>
              </a:ext>
            </a:extLst>
          </p:cNvPr>
          <p:cNvSpPr/>
          <p:nvPr/>
        </p:nvSpPr>
        <p:spPr>
          <a:xfrm>
            <a:off x="274372" y="1246807"/>
            <a:ext cx="3378556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Arial"/>
              </a:rPr>
              <a:t>비용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5D94CA3-E37B-9FD3-E344-9D86B1A8C4B5}"/>
              </a:ext>
            </a:extLst>
          </p:cNvPr>
          <p:cNvSpPr/>
          <p:nvPr/>
        </p:nvSpPr>
        <p:spPr>
          <a:xfrm>
            <a:off x="4406723" y="1246807"/>
            <a:ext cx="3378556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체계적이지 못한 일정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PERT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 차트 여러 번의 오류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민주적 팀 구성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의 단점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&gt;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의사소통에 매우 오랜 시간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BF361EF6-9F3D-21AE-2D64-E664FED25A19}"/>
              </a:ext>
            </a:extLst>
          </p:cNvPr>
          <p:cNvSpPr/>
          <p:nvPr/>
        </p:nvSpPr>
        <p:spPr>
          <a:xfrm>
            <a:off x="4406723" y="1246807"/>
            <a:ext cx="3378556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Arial"/>
              </a:rPr>
              <a:t>일정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702D5D5-A787-76B3-2311-0E74C4E439D8}"/>
              </a:ext>
            </a:extLst>
          </p:cNvPr>
          <p:cNvSpPr/>
          <p:nvPr/>
        </p:nvSpPr>
        <p:spPr>
          <a:xfrm>
            <a:off x="8604897" y="1252560"/>
            <a:ext cx="3378556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검색과 같은 여러 알고리즘의 형태가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naïve,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능력의 한계로 실행에 초점을 둔 구현이 아쉬움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FC563D66-AF67-47F7-42AB-EC7174A307D0}"/>
              </a:ext>
            </a:extLst>
          </p:cNvPr>
          <p:cNvSpPr/>
          <p:nvPr/>
        </p:nvSpPr>
        <p:spPr>
          <a:xfrm>
            <a:off x="8604897" y="1252560"/>
            <a:ext cx="3378556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품질</a:t>
            </a:r>
          </a:p>
        </p:txBody>
      </p:sp>
    </p:spTree>
    <p:extLst>
      <p:ext uri="{BB962C8B-B14F-4D97-AF65-F5344CB8AC3E}">
        <p14:creationId xmlns:p14="http://schemas.microsoft.com/office/powerpoint/2010/main" val="384615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439960" y="735955"/>
            <a:ext cx="611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3D3D3D"/>
                </a:solidFill>
              </a:rPr>
              <a:t>!</a:t>
            </a:r>
            <a:endParaRPr lang="ko-KR" altLang="en-US" sz="10000" b="1" dirty="0">
              <a:solidFill>
                <a:srgbClr val="3D3D3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F143C-CB10-3881-F291-E2C90140BD08}"/>
              </a:ext>
            </a:extLst>
          </p:cNvPr>
          <p:cNvSpPr txBox="1"/>
          <p:nvPr/>
        </p:nvSpPr>
        <p:spPr>
          <a:xfrm>
            <a:off x="2075738" y="3084909"/>
            <a:ext cx="3340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배웠던 점</a:t>
            </a: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BC23FB-7678-7E9D-249B-44B85D9A735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E039DF-EB9F-A014-8D2F-7CD5C72B190B}"/>
              </a:ext>
            </a:extLst>
          </p:cNvPr>
          <p:cNvSpPr/>
          <p:nvPr/>
        </p:nvSpPr>
        <p:spPr>
          <a:xfrm>
            <a:off x="1652338" y="1093337"/>
            <a:ext cx="8887326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문서의 중요성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협업과 소통의 중요성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문서 작성과 개발에 대한 많은 지식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marR="0" lvl="0" indent="-34290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C633F6F2-1C31-ACD1-4847-6907E835B34D}"/>
              </a:ext>
            </a:extLst>
          </p:cNvPr>
          <p:cNvSpPr/>
          <p:nvPr/>
        </p:nvSpPr>
        <p:spPr>
          <a:xfrm>
            <a:off x="1652338" y="1093337"/>
            <a:ext cx="8887326" cy="717106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배웠던 점</a:t>
            </a:r>
          </a:p>
        </p:txBody>
      </p:sp>
    </p:spTree>
    <p:extLst>
      <p:ext uri="{BB962C8B-B14F-4D97-AF65-F5344CB8AC3E}">
        <p14:creationId xmlns:p14="http://schemas.microsoft.com/office/powerpoint/2010/main" val="418165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833730" y="2996432"/>
            <a:ext cx="2909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C39BF1E-5192-444B-875B-4D7D24279A66}"/>
              </a:ext>
            </a:extLst>
          </p:cNvPr>
          <p:cNvSpPr/>
          <p:nvPr/>
        </p:nvSpPr>
        <p:spPr>
          <a:xfrm>
            <a:off x="1652338" y="1093337"/>
            <a:ext cx="8887326" cy="467132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조원 기여 비율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201910933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김슬아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: 30%</a:t>
            </a: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201911011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정차미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16%</a:t>
            </a: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201911013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조예진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: 17%</a:t>
            </a: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202010848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김성민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: 13%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202010891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이근희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25%</a:t>
            </a: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71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B18359-7600-D3D0-DC17-62BBE6EEF232}"/>
              </a:ext>
            </a:extLst>
          </p:cNvPr>
          <p:cNvSpPr/>
          <p:nvPr/>
        </p:nvSpPr>
        <p:spPr>
          <a:xfrm>
            <a:off x="194442" y="1048231"/>
            <a:ext cx="11572255" cy="5512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40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1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STEP 1 # </a:t>
            </a:r>
            <a:r>
              <a:rPr kumimoji="0" lang="ko-KR" altLang="en-US" sz="3600" b="0" i="0" u="none" strike="noStrike" kern="1200" cap="none" spc="1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고객의</a:t>
            </a:r>
            <a:r>
              <a:rPr lang="ko-KR" altLang="en-US" sz="3600" spc="100" dirty="0">
                <a:solidFill>
                  <a:srgbClr val="C7905A">
                    <a:lumMod val="60000"/>
                    <a:lumOff val="40000"/>
                  </a:srgbClr>
                </a:solidFill>
                <a:latin typeface="+mj-ea"/>
                <a:ea typeface="+mj-ea"/>
              </a:rPr>
              <a:t> 입장에서 토의하기</a:t>
            </a:r>
            <a:endParaRPr kumimoji="0" lang="ko-KR" altLang="en-US" sz="3600" b="0" i="0" u="none" strike="noStrike" kern="1200" cap="none" spc="1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2710093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10074441" y="2886804"/>
            <a:ext cx="1526734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10211412" y="3049445"/>
            <a:ext cx="1311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시스템 로그인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개인정보 관리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2732908"/>
            <a:ext cx="186781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로그인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회원가입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로그아웃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회원 정보 수정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회원 탈퇴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D64FD-B93F-80FC-245D-F4F6D9B21FFB}"/>
              </a:ext>
            </a:extLst>
          </p:cNvPr>
          <p:cNvSpPr txBox="1"/>
          <p:nvPr/>
        </p:nvSpPr>
        <p:spPr>
          <a:xfrm>
            <a:off x="4580173" y="1147313"/>
            <a:ext cx="2638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기본 요구사항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B1F68-23C7-8D79-C298-760FE3708E3B}"/>
              </a:ext>
            </a:extLst>
          </p:cNvPr>
          <p:cNvSpPr/>
          <p:nvPr/>
        </p:nvSpPr>
        <p:spPr>
          <a:xfrm>
            <a:off x="6088164" y="271723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F08AFE-EB21-A542-B4AC-13A29937A0FF}"/>
              </a:ext>
            </a:extLst>
          </p:cNvPr>
          <p:cNvSpPr txBox="1"/>
          <p:nvPr/>
        </p:nvSpPr>
        <p:spPr>
          <a:xfrm>
            <a:off x="6307008" y="2744240"/>
            <a:ext cx="293541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의류 등록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열람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수정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삭제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코디 등록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열람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수정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삭제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Light"/>
                <a:cs typeface="+mn-cs"/>
              </a:rPr>
              <a:t>즐겨찾기 기능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8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B18359-7600-D3D0-DC17-62BBE6EEF232}"/>
              </a:ext>
            </a:extLst>
          </p:cNvPr>
          <p:cNvSpPr/>
          <p:nvPr/>
        </p:nvSpPr>
        <p:spPr>
          <a:xfrm>
            <a:off x="203069" y="1047412"/>
            <a:ext cx="11572255" cy="5512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83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kern="1200" spc="100" baseline="0" dirty="0">
                <a:ln>
                  <a:noFill/>
                </a:ln>
                <a:solidFill>
                  <a:srgbClr val="DDBC9C"/>
                </a:solidFill>
                <a:effectLst/>
                <a:latin typeface="+mj-ea"/>
                <a:ea typeface="+mj-ea"/>
                <a:cs typeface="+mn-cs"/>
              </a:rPr>
              <a:t>STEP 1 # </a:t>
            </a:r>
            <a:r>
              <a:rPr lang="ko-KR" altLang="ko-KR" sz="3600" b="0" i="0" kern="1200" spc="100" baseline="0" dirty="0">
                <a:ln>
                  <a:noFill/>
                </a:ln>
                <a:solidFill>
                  <a:srgbClr val="DDBC9C"/>
                </a:solidFill>
                <a:effectLst/>
                <a:latin typeface="+mj-ea"/>
                <a:ea typeface="+mj-ea"/>
                <a:cs typeface="+mn-cs"/>
              </a:rPr>
              <a:t>고객의</a:t>
            </a:r>
            <a:r>
              <a:rPr lang="ko-KR" altLang="ko-KR" sz="3600" kern="1200" spc="100" dirty="0">
                <a:solidFill>
                  <a:srgbClr val="DDBC9C"/>
                </a:solidFill>
                <a:effectLst/>
                <a:latin typeface="+mj-ea"/>
                <a:ea typeface="+mj-ea"/>
                <a:cs typeface="+mn-cs"/>
              </a:rPr>
              <a:t> 입장에서 토의하기</a:t>
            </a:r>
            <a:endParaRPr lang="ko-KR" altLang="ko-KR" sz="3600" dirty="0">
              <a:effectLst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8978889" y="2766036"/>
            <a:ext cx="1526734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9115860" y="2928677"/>
            <a:ext cx="1311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시스템 로그인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개인정보 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D64FD-B93F-80FC-245D-F4F6D9B21FFB}"/>
              </a:ext>
            </a:extLst>
          </p:cNvPr>
          <p:cNvSpPr txBox="1"/>
          <p:nvPr/>
        </p:nvSpPr>
        <p:spPr>
          <a:xfrm>
            <a:off x="4580173" y="1147313"/>
            <a:ext cx="2638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추가 요구사항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B1F68-23C7-8D79-C298-760FE3708E3B}"/>
              </a:ext>
            </a:extLst>
          </p:cNvPr>
          <p:cNvSpPr/>
          <p:nvPr/>
        </p:nvSpPr>
        <p:spPr>
          <a:xfrm>
            <a:off x="6088164" y="2717235"/>
            <a:ext cx="5513011" cy="3528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4DABF9-5870-80F1-446E-36A14637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70" y="2717235"/>
            <a:ext cx="3080746" cy="38439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4B6F7-654D-D483-1E32-F093C9969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" y="3445896"/>
            <a:ext cx="2353123" cy="2609910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835A1A3-5670-B2C2-604A-612D3FE1A27B}"/>
              </a:ext>
            </a:extLst>
          </p:cNvPr>
          <p:cNvCxnSpPr/>
          <p:nvPr/>
        </p:nvCxnSpPr>
        <p:spPr>
          <a:xfrm flipV="1">
            <a:off x="2191109" y="4347713"/>
            <a:ext cx="631961" cy="403138"/>
          </a:xfrm>
          <a:prstGeom prst="curvedConnector3">
            <a:avLst>
              <a:gd name="adj1" fmla="val 75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7D42951-779A-61CA-7000-07623B02EB50}"/>
              </a:ext>
            </a:extLst>
          </p:cNvPr>
          <p:cNvSpPr/>
          <p:nvPr/>
        </p:nvSpPr>
        <p:spPr>
          <a:xfrm>
            <a:off x="1742536" y="3130081"/>
            <a:ext cx="2260738" cy="1763536"/>
          </a:xfrm>
          <a:custGeom>
            <a:avLst/>
            <a:gdLst>
              <a:gd name="connsiteX0" fmla="*/ 431321 w 2260738"/>
              <a:gd name="connsiteY0" fmla="*/ 1614447 h 1763536"/>
              <a:gd name="connsiteX1" fmla="*/ 1173192 w 2260738"/>
              <a:gd name="connsiteY1" fmla="*/ 1226259 h 1763536"/>
              <a:gd name="connsiteX2" fmla="*/ 1069675 w 2260738"/>
              <a:gd name="connsiteY2" fmla="*/ 1614447 h 1763536"/>
              <a:gd name="connsiteX3" fmla="*/ 1380226 w 2260738"/>
              <a:gd name="connsiteY3" fmla="*/ 1329776 h 1763536"/>
              <a:gd name="connsiteX4" fmla="*/ 1656272 w 2260738"/>
              <a:gd name="connsiteY4" fmla="*/ 1381534 h 1763536"/>
              <a:gd name="connsiteX5" fmla="*/ 2260121 w 2260738"/>
              <a:gd name="connsiteY5" fmla="*/ 1683459 h 1763536"/>
              <a:gd name="connsiteX6" fmla="*/ 1535502 w 2260738"/>
              <a:gd name="connsiteY6" fmla="*/ 1648953 h 1763536"/>
              <a:gd name="connsiteX7" fmla="*/ 1406106 w 2260738"/>
              <a:gd name="connsiteY7" fmla="*/ 441255 h 1763536"/>
              <a:gd name="connsiteX8" fmla="*/ 733245 w 2260738"/>
              <a:gd name="connsiteY8" fmla="*/ 587904 h 1763536"/>
              <a:gd name="connsiteX9" fmla="*/ 448573 w 2260738"/>
              <a:gd name="connsiteY9" fmla="*/ 70319 h 1763536"/>
              <a:gd name="connsiteX10" fmla="*/ 0 w 2260738"/>
              <a:gd name="connsiteY10" fmla="*/ 18561 h 176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0738" h="1763536">
                <a:moveTo>
                  <a:pt x="431321" y="1614447"/>
                </a:moveTo>
                <a:cubicBezTo>
                  <a:pt x="749060" y="1420353"/>
                  <a:pt x="1066800" y="1226259"/>
                  <a:pt x="1173192" y="1226259"/>
                </a:cubicBezTo>
                <a:cubicBezTo>
                  <a:pt x="1279584" y="1226259"/>
                  <a:pt x="1035169" y="1597194"/>
                  <a:pt x="1069675" y="1614447"/>
                </a:cubicBezTo>
                <a:cubicBezTo>
                  <a:pt x="1104181" y="1631700"/>
                  <a:pt x="1282460" y="1368595"/>
                  <a:pt x="1380226" y="1329776"/>
                </a:cubicBezTo>
                <a:cubicBezTo>
                  <a:pt x="1477992" y="1290957"/>
                  <a:pt x="1509623" y="1322587"/>
                  <a:pt x="1656272" y="1381534"/>
                </a:cubicBezTo>
                <a:cubicBezTo>
                  <a:pt x="1802921" y="1440481"/>
                  <a:pt x="2280249" y="1638889"/>
                  <a:pt x="2260121" y="1683459"/>
                </a:cubicBezTo>
                <a:cubicBezTo>
                  <a:pt x="2239993" y="1728029"/>
                  <a:pt x="1677838" y="1855987"/>
                  <a:pt x="1535502" y="1648953"/>
                </a:cubicBezTo>
                <a:cubicBezTo>
                  <a:pt x="1393166" y="1441919"/>
                  <a:pt x="1539816" y="618096"/>
                  <a:pt x="1406106" y="441255"/>
                </a:cubicBezTo>
                <a:cubicBezTo>
                  <a:pt x="1272397" y="264413"/>
                  <a:pt x="892834" y="649727"/>
                  <a:pt x="733245" y="587904"/>
                </a:cubicBezTo>
                <a:cubicBezTo>
                  <a:pt x="573656" y="526081"/>
                  <a:pt x="570780" y="165209"/>
                  <a:pt x="448573" y="70319"/>
                </a:cubicBezTo>
                <a:cubicBezTo>
                  <a:pt x="326366" y="-24571"/>
                  <a:pt x="163183" y="-3005"/>
                  <a:pt x="0" y="18561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A86B292-33FA-A793-7271-BF21FD3CDEDD}"/>
              </a:ext>
            </a:extLst>
          </p:cNvPr>
          <p:cNvSpPr/>
          <p:nvPr/>
        </p:nvSpPr>
        <p:spPr>
          <a:xfrm>
            <a:off x="2101306" y="4639227"/>
            <a:ext cx="362994" cy="251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2B24A9-3342-2980-027C-5EBD960D4DEE}"/>
              </a:ext>
            </a:extLst>
          </p:cNvPr>
          <p:cNvSpPr/>
          <p:nvPr/>
        </p:nvSpPr>
        <p:spPr>
          <a:xfrm>
            <a:off x="1095056" y="1684118"/>
            <a:ext cx="3080746" cy="8953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OOTD (Outfit of the day)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ACE2F4-B8E5-ADAA-3606-588361D7E07F}"/>
              </a:ext>
            </a:extLst>
          </p:cNvPr>
          <p:cNvSpPr/>
          <p:nvPr/>
        </p:nvSpPr>
        <p:spPr>
          <a:xfrm>
            <a:off x="7356391" y="1637773"/>
            <a:ext cx="3080746" cy="8953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여러가지 편의 사항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B9316B-A88D-A2BE-544E-9A2FA2709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015" y="4202967"/>
            <a:ext cx="1925080" cy="18726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9B8AE-A947-087C-CE8E-E9CC8D2C2626}"/>
              </a:ext>
            </a:extLst>
          </p:cNvPr>
          <p:cNvSpPr txBox="1"/>
          <p:nvPr/>
        </p:nvSpPr>
        <p:spPr>
          <a:xfrm>
            <a:off x="6814868" y="3692106"/>
            <a:ext cx="6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날씨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9CF889-A5D7-4041-54E9-ED2E28548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351" y="3252239"/>
            <a:ext cx="1743075" cy="1000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99663-2862-918A-3AA6-61141B6A19F4}"/>
              </a:ext>
            </a:extLst>
          </p:cNvPr>
          <p:cNvSpPr txBox="1"/>
          <p:nvPr/>
        </p:nvSpPr>
        <p:spPr>
          <a:xfrm>
            <a:off x="8668502" y="2851456"/>
            <a:ext cx="115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해시태그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A44691-E458-A986-5E13-E657E01A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082" y="4570676"/>
            <a:ext cx="2698168" cy="2173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597A97E-D052-CD02-8464-3520D178BB5C}"/>
              </a:ext>
            </a:extLst>
          </p:cNvPr>
          <p:cNvSpPr txBox="1"/>
          <p:nvPr/>
        </p:nvSpPr>
        <p:spPr>
          <a:xfrm>
            <a:off x="9870078" y="4221687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취향 선택</a:t>
            </a:r>
          </a:p>
        </p:txBody>
      </p:sp>
    </p:spTree>
    <p:extLst>
      <p:ext uri="{BB962C8B-B14F-4D97-AF65-F5344CB8AC3E}">
        <p14:creationId xmlns:p14="http://schemas.microsoft.com/office/powerpoint/2010/main" val="401961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256674"/>
            <a:ext cx="5045617" cy="6101596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D9045-5D2B-7868-753D-4CA4D64E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8" y="1"/>
            <a:ext cx="64168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AEC1E-A5B0-4D7A-9156-E26884B7FB24}"/>
              </a:ext>
            </a:extLst>
          </p:cNvPr>
          <p:cNvSpPr txBox="1"/>
          <p:nvPr/>
        </p:nvSpPr>
        <p:spPr>
          <a:xfrm>
            <a:off x="757802" y="1891700"/>
            <a:ext cx="4572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도출된 프로그램  개요</a:t>
            </a:r>
            <a:endParaRPr lang="en-US" altLang="ko-KR" sz="3000" spc="-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pc="-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3000" spc="-300" dirty="0"/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해시태그 기반 의류 및 코디 정보를 관리하는 프로그램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OOTD </a:t>
            </a:r>
            <a:r>
              <a:rPr lang="ko-KR" altLang="en-US" sz="2000" dirty="0">
                <a:latin typeface="+mn-ea"/>
              </a:rPr>
              <a:t>기능과 날씨 확인 등의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부가기능 탑재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93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100" normalizeH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STEP 2 # </a:t>
            </a:r>
            <a:r>
              <a:rPr kumimoji="0" lang="ko-KR" altLang="en-US" sz="3600" b="0" i="0" u="none" strike="noStrike" kern="1200" cap="none" spc="100" normalizeH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개발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368210" y="2291081"/>
            <a:ext cx="12990163" cy="3050538"/>
            <a:chOff x="811410" y="3004822"/>
            <a:chExt cx="10076561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8885657" cy="848355"/>
              <a:chOff x="731520" y="3004822"/>
              <a:chExt cx="7851269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219408" y="3228944"/>
              <a:ext cx="1391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rial"/>
                  <a:cs typeface="+mn-cs"/>
                </a:rPr>
                <a:t>요구사항 추출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439496" y="3228944"/>
              <a:ext cx="1391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rial"/>
                  <a:cs typeface="+mn-cs"/>
                </a:rPr>
                <a:t>요구사항 분석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659587" y="3228944"/>
              <a:ext cx="1391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rial"/>
                  <a:cs typeface="+mn-cs"/>
                </a:rPr>
                <a:t>요구사항 명세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7879677" y="3228944"/>
              <a:ext cx="1391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rial"/>
                  <a:cs typeface="+mn-cs"/>
                </a:rPr>
                <a:t>요구사항 검증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703241" y="3228944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72891" y="3260097"/>
            <a:ext cx="225153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요구사항 수집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제약사항 식별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이해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6288342" y="3213497"/>
            <a:ext cx="247376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분석된 요구사항을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명확하고 완전하게 기록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589B93-72CA-F342-AFED-F35CB02C172C}"/>
              </a:ext>
            </a:extLst>
          </p:cNvPr>
          <p:cNvSpPr/>
          <p:nvPr/>
        </p:nvSpPr>
        <p:spPr>
          <a:xfrm>
            <a:off x="3607295" y="3229539"/>
            <a:ext cx="2215748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식별 가능 문제 도출 요구사항 </a:t>
            </a:r>
            <a:r>
              <a:rPr lang="ko-KR" altLang="en-US" dirty="0">
                <a:solidFill>
                  <a:prstClr val="black"/>
                </a:solidFill>
                <a:latin typeface="Arial"/>
              </a:rPr>
              <a:t>이해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4A2FE-5FB4-327C-8854-CC8BB571BC77}"/>
              </a:ext>
            </a:extLst>
          </p:cNvPr>
          <p:cNvSpPr/>
          <p:nvPr/>
        </p:nvSpPr>
        <p:spPr>
          <a:xfrm>
            <a:off x="9312417" y="3213497"/>
            <a:ext cx="2193056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명세서에 대한 검토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E60A6-D878-326F-646E-84FFFD594502}"/>
              </a:ext>
            </a:extLst>
          </p:cNvPr>
          <p:cNvSpPr txBox="1"/>
          <p:nvPr/>
        </p:nvSpPr>
        <p:spPr>
          <a:xfrm>
            <a:off x="699296" y="4378112"/>
            <a:ext cx="2509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시나리오 추출 기법 사용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1FC4AF-3196-8FA0-B27D-E2FA18D8AFF8}"/>
              </a:ext>
            </a:extLst>
          </p:cNvPr>
          <p:cNvSpPr txBox="1"/>
          <p:nvPr/>
        </p:nvSpPr>
        <p:spPr>
          <a:xfrm>
            <a:off x="3607296" y="4378112"/>
            <a:ext cx="2215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유스케이스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모델을 통한 객체지향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86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168BA2-4F9A-9E30-2236-948FD909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28948"/>
            <a:ext cx="5429250" cy="5591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3F1BB7-43B9-388B-C44C-4AEDDFE2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53" y="159513"/>
            <a:ext cx="4539917" cy="2305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B26DD6-064F-ADF6-AD83-33EA54922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852" y="2464562"/>
            <a:ext cx="4539917" cy="37555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ABB7FB-45FA-F61E-750E-BCBE3A9A6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851" y="6220123"/>
            <a:ext cx="453991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763</Words>
  <Application>Microsoft Office PowerPoint</Application>
  <PresentationFormat>와이드스크린</PresentationFormat>
  <Paragraphs>261</Paragraphs>
  <Slides>48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G마켓 산스 TTF Bold</vt:lpstr>
      <vt:lpstr>나눔스퀘어 Bold</vt:lpstr>
      <vt:lpstr>나눔스퀘어 Light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PC</cp:lastModifiedBy>
  <cp:revision>69</cp:revision>
  <dcterms:created xsi:type="dcterms:W3CDTF">2020-05-25T00:38:46Z</dcterms:created>
  <dcterms:modified xsi:type="dcterms:W3CDTF">2022-06-22T14:47:53Z</dcterms:modified>
</cp:coreProperties>
</file>